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3" r:id="rId2"/>
    <p:sldId id="280" r:id="rId3"/>
    <p:sldId id="309" r:id="rId4"/>
    <p:sldId id="308" r:id="rId5"/>
    <p:sldId id="259" r:id="rId6"/>
    <p:sldId id="322" r:id="rId7"/>
    <p:sldId id="321" r:id="rId8"/>
    <p:sldId id="323" r:id="rId9"/>
    <p:sldId id="324" r:id="rId10"/>
    <p:sldId id="329" r:id="rId11"/>
    <p:sldId id="33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FF"/>
    <a:srgbClr val="0000CC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560F595-10DB-4E62-9A20-CD94FBAC88FE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E8994F-9757-42E4-B0C3-11F596377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0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8FD4-F1CC-4C90-9229-25C2999255CD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DB89A-DA75-4A73-AE5B-76C787788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3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CC7F5-E5C9-42AD-95E9-4F7D6E2C4BE5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5719C-8D60-4E84-AE2B-21775AA8E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0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B36D3-5859-4F75-93E1-850827C6EB0B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CD59-7A97-488B-8FB5-53609209F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1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00833-6CAC-463E-956F-C06D094CF152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A078E-7C2D-431D-8CF2-1BEF9DD55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8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8B4C-D6C4-42CA-B362-3DFC82AF8B93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E89D5-7ECC-4B9E-9B65-8E69935CD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7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34B0F-93FE-462E-851D-C00BCD806457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92FAB-29E1-45EA-8E00-0177D9890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F894E-2BAB-44F2-A9E0-9C94921C3DC5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20B5B-909D-4C83-BF7C-81CA2C79A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2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E587-48AB-4C48-9D11-DF6794936401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F47E-DB5F-4A1E-A5DE-C60A5B0CD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1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0AE8-2E01-4FA7-ACDA-D94533DBE1BC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8B40-6640-4B16-9E64-506F83EED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0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F10B5-A493-4958-9B12-FBE8EB4FE75E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25EC5-14D7-46C7-87B6-7459D1ACF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5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C1C9-C9C0-4870-A470-567CF03D12CE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E084B-8DB5-4199-B0E4-FEE62FFBB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C08DC5-AEBE-4CE1-9F7C-500D926078D8}" type="datetimeFigureOut">
              <a:rPr lang="en-US"/>
              <a:pPr>
                <a:defRPr/>
              </a:pPr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51C666-68F7-4515-9685-D0650B7D0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B&#192;I%205%20-%20CHUONG%201.ppt#-1,9,PowerPoint Presentation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59379-C656-4840-A57C-CC8964A6A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i="1">
                <a:solidFill>
                  <a:srgbClr val="0070C0"/>
                </a:solidFill>
              </a:rPr>
              <a:t>NỘI DUNG GHI BÀI</a:t>
            </a:r>
            <a:endParaRPr lang="vi-VN" sz="3600" b="1" i="1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68D70-CDEB-485E-B646-9F257DC6C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D86F8F-D333-4C79-9755-A00FCBAE2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199"/>
            <a:ext cx="8229600" cy="490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0" descr="laplanh(25)764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/>
          <p:cNvSpPr>
            <a:spLocks noGrp="1"/>
          </p:cNvSpPr>
          <p:nvPr>
            <p:ph type="title" idx="4294967295"/>
          </p:nvPr>
        </p:nvSpPr>
        <p:spPr>
          <a:xfrm>
            <a:off x="3505200" y="0"/>
            <a:ext cx="4876800" cy="990600"/>
          </a:xfrm>
        </p:spPr>
        <p:txBody>
          <a:bodyPr/>
          <a:lstStyle/>
          <a:p>
            <a:r>
              <a:rPr lang="en-US"/>
              <a:t>CÂU :1</a:t>
            </a:r>
          </a:p>
        </p:txBody>
      </p:sp>
      <p:sp>
        <p:nvSpPr>
          <p:cNvPr id="4" name="Right Arrow 3">
            <a:hlinkClick r:id="rId3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1828800" y="13716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Điền số thích hợp vào chỗ chấm ( …..)</a:t>
            </a:r>
          </a:p>
        </p:txBody>
      </p:sp>
      <p:pic>
        <p:nvPicPr>
          <p:cNvPr id="209931" name="Picture 11" descr="MatDongho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9932" name="Group 12"/>
          <p:cNvGrpSpPr>
            <a:grpSpLocks/>
          </p:cNvGrpSpPr>
          <p:nvPr/>
        </p:nvGrpSpPr>
        <p:grpSpPr bwMode="auto">
          <a:xfrm>
            <a:off x="944563" y="366713"/>
            <a:ext cx="114300" cy="1076325"/>
            <a:chOff x="1632" y="1344"/>
            <a:chExt cx="48" cy="768"/>
          </a:xfrm>
        </p:grpSpPr>
        <p:sp>
          <p:nvSpPr>
            <p:cNvPr id="14354" name="AutoShape 13"/>
            <p:cNvSpPr>
              <a:spLocks noChangeArrowheads="1"/>
            </p:cNvSpPr>
            <p:nvPr/>
          </p:nvSpPr>
          <p:spPr bwMode="auto">
            <a:xfrm>
              <a:off x="1632" y="134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" name="AutoShape 14"/>
            <p:cNvSpPr>
              <a:spLocks noChangeArrowheads="1"/>
            </p:cNvSpPr>
            <p:nvPr/>
          </p:nvSpPr>
          <p:spPr bwMode="auto">
            <a:xfrm flipV="1">
              <a:off x="1632" y="172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935" name="Group 15"/>
          <p:cNvGrpSpPr>
            <a:grpSpLocks/>
          </p:cNvGrpSpPr>
          <p:nvPr/>
        </p:nvGrpSpPr>
        <p:grpSpPr bwMode="auto">
          <a:xfrm>
            <a:off x="944563" y="557213"/>
            <a:ext cx="114300" cy="695325"/>
            <a:chOff x="3312" y="864"/>
            <a:chExt cx="48" cy="768"/>
          </a:xfrm>
        </p:grpSpPr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3312" y="86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3312" y="124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938" name="Oval 18"/>
          <p:cNvSpPr>
            <a:spLocks noChangeArrowheads="1"/>
          </p:cNvSpPr>
          <p:nvPr/>
        </p:nvSpPr>
        <p:spPr bwMode="auto">
          <a:xfrm>
            <a:off x="925513" y="82867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9" name="AutoShape 19"/>
          <p:cNvSpPr>
            <a:spLocks noChangeArrowheads="1"/>
          </p:cNvSpPr>
          <p:nvPr/>
        </p:nvSpPr>
        <p:spPr bwMode="auto">
          <a:xfrm>
            <a:off x="2057400" y="0"/>
            <a:ext cx="1600200" cy="533400"/>
          </a:xfrm>
          <a:prstGeom prst="cloudCallout">
            <a:avLst>
              <a:gd name="adj1" fmla="val -75991"/>
              <a:gd name="adj2" fmla="val 185713"/>
            </a:avLst>
          </a:prstGeom>
          <a:solidFill>
            <a:srgbClr val="FFCCFF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2286000" y="7620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(Em có thời gian là 1 phút cho câu hỏi này.)</a:t>
            </a:r>
          </a:p>
        </p:txBody>
      </p:sp>
      <p:sp>
        <p:nvSpPr>
          <p:cNvPr id="209941" name="Text Box 21"/>
          <p:cNvSpPr txBox="1">
            <a:spLocks noChangeArrowheads="1"/>
          </p:cNvSpPr>
          <p:nvPr/>
        </p:nvSpPr>
        <p:spPr bwMode="auto">
          <a:xfrm>
            <a:off x="1371600" y="1847850"/>
            <a:ext cx="65532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2800" b="1">
                <a:solidFill>
                  <a:srgbClr val="0000CC"/>
                </a:solidFill>
              </a:rPr>
              <a:t> 2 – 2 + 2 – 2 = …..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2800" b="1">
                <a:solidFill>
                  <a:srgbClr val="0000CC"/>
                </a:solidFill>
              </a:rPr>
              <a:t> 2 : 2 + 2 : 2 = …..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2800" b="1">
                <a:solidFill>
                  <a:srgbClr val="0000CC"/>
                </a:solidFill>
              </a:rPr>
              <a:t> 2 . 2 – 2 : 2 = …..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sz="2800" b="1">
                <a:solidFill>
                  <a:srgbClr val="0000CC"/>
                </a:solidFill>
              </a:rPr>
              <a:t> 2 : 2 . 2 : 2 = ….. </a:t>
            </a:r>
          </a:p>
          <a:p>
            <a:pPr eaLnBrk="1" hangingPunct="1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>
            <a:off x="4267200" y="1836738"/>
            <a:ext cx="9906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0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209961" name="Picture 41" descr="66_1024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944" y="0"/>
            <a:ext cx="4891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62" name="Picture 42" descr="66_1024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886" y="0"/>
            <a:ext cx="525145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56736 0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6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 L 0.53715 0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209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0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00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30" dur="10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/>
      <p:bldP spid="209938" grpId="0" animBg="1"/>
      <p:bldP spid="209939" grpId="0" animBg="1"/>
      <p:bldP spid="209941" grpId="0"/>
      <p:bldP spid="2099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553927-4A42-4B12-A6EE-E79EE7DE2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33600"/>
            <a:ext cx="7391400" cy="1752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6EE6D8-1312-47BE-ADCD-DA9CDF062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38600"/>
            <a:ext cx="7391400" cy="1371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06F6EC-9D2F-47F1-96C6-04500DB275B8}"/>
              </a:ext>
            </a:extLst>
          </p:cNvPr>
          <p:cNvSpPr txBox="1"/>
          <p:nvPr/>
        </p:nvSpPr>
        <p:spPr>
          <a:xfrm>
            <a:off x="1219200" y="5334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>
                <a:solidFill>
                  <a:srgbClr val="0070C0"/>
                </a:solidFill>
              </a:rPr>
              <a:t>BÀI TẬP VỀ NHÀ</a:t>
            </a:r>
            <a:endParaRPr lang="vi-VN" sz="3600" b="1" i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5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6951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9525"/>
            <a:ext cx="1966912" cy="22748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81400" y="231674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342900" y="2133600"/>
            <a:ext cx="877728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Thực hiện phép tính   6 – (6:3 + 1).2 </a:t>
            </a:r>
          </a:p>
          <a:p>
            <a:pPr eaLnBrk="1" hangingPunct="1">
              <a:lnSpc>
                <a:spcPct val="15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như thế nào?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810000" y="32004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– (6:3 + 1).2 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3429000" y="38862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= 6 – (2 + 1).2 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3429000" y="44958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= 6 – 3.2 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3429000" y="52578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= 6 – 6 = 0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/>
          <p:cNvSpPr txBox="1">
            <a:spLocks noChangeArrowheads="1"/>
          </p:cNvSpPr>
          <p:nvPr/>
        </p:nvSpPr>
        <p:spPr bwMode="auto">
          <a:xfrm>
            <a:off x="228600" y="633413"/>
            <a:ext cx="3581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>
                <a:solidFill>
                  <a:srgbClr val="FF00FF"/>
                </a:solidFill>
                <a:latin typeface="Bodoni MT Black" panose="02070A03080606020203" pitchFamily="18" charset="0"/>
              </a:rPr>
              <a:t>Bài 5</a:t>
            </a:r>
            <a:endParaRPr lang="en-US" sz="6600" b="1" i="1">
              <a:solidFill>
                <a:srgbClr val="FF00FF"/>
              </a:solidFill>
              <a:latin typeface="Bodoni MT Black" panose="02070A03080606020203" pitchFamily="18" charset="0"/>
            </a:endParaRPr>
          </a:p>
        </p:txBody>
      </p:sp>
      <p:sp>
        <p:nvSpPr>
          <p:cNvPr id="4099" name="WordArt 12"/>
          <p:cNvSpPr>
            <a:spLocks noChangeArrowheads="1" noChangeShapeType="1" noTextEdit="1"/>
          </p:cNvSpPr>
          <p:nvPr/>
        </p:nvSpPr>
        <p:spPr bwMode="auto">
          <a:xfrm>
            <a:off x="1219200" y="1600200"/>
            <a:ext cx="7086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THỨ TỰ THỰC HIỆN PHÉP TÍNH</a:t>
            </a:r>
          </a:p>
        </p:txBody>
      </p:sp>
      <p:sp>
        <p:nvSpPr>
          <p:cNvPr id="4100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Thứ tự thực hiện phép tính</a:t>
            </a:r>
          </a:p>
        </p:txBody>
      </p:sp>
      <p:pic>
        <p:nvPicPr>
          <p:cNvPr id="512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5:  THỨ TỰ THỰC HIỆN PHÉP TÍNH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15900" y="1120775"/>
            <a:ext cx="8829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Khi thực hiện phép tính trong một biểu thức: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5400" y="1644650"/>
            <a:ext cx="8839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  <a:defRPr/>
            </a:pP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chia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chia,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3500" y="4572000"/>
            <a:ext cx="883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  <a:defRPr/>
            </a:pP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( ) – [ ] – {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1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Thứ tự thực hiện phép tính</a:t>
            </a:r>
          </a:p>
        </p:txBody>
      </p:sp>
      <p:pic>
        <p:nvPicPr>
          <p:cNvPr id="614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5:  THỨ TỰ THỰC HIỆN PHÉP TÍNH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4000" y="1157288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TH1: Tính: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867150" y="2219325"/>
            <a:ext cx="1181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235200" y="1157288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a) 72 . 19 – 362 : 18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235200" y="1677988"/>
            <a:ext cx="5753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b) 750 : {130 – [(5.14 – 65)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+ 3]}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66700" y="2743200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   72 . 19 – 36</a:t>
            </a:r>
            <a:r>
              <a:rPr lang="en-US" sz="2800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18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22300" y="3124200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=  1368 – 1296 : 18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609600" y="3648075"/>
            <a:ext cx="3886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=  1368 – 72 = 1296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41300" y="4170363"/>
            <a:ext cx="575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750 : {130 – [(5.14 – 65)</a:t>
            </a:r>
            <a:r>
              <a:rPr lang="en-US" sz="2800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+ 3]}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66700" y="4724400"/>
            <a:ext cx="575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= 750 : {130 – [(70 – 65)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+ 3]}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15900" y="5248275"/>
            <a:ext cx="5753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= 750 : {130 – [5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+ 3]}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66700" y="5770563"/>
            <a:ext cx="575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= 750 : {130 – [125 + 3]}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41300" y="6294438"/>
            <a:ext cx="5753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= 750 : {130 – 128}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3330575" y="6276975"/>
            <a:ext cx="5753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750 : 2 = 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Thứ tự thực hiện phép tính</a:t>
            </a:r>
          </a:p>
        </p:txBody>
      </p:sp>
      <p:pic>
        <p:nvPicPr>
          <p:cNvPr id="717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5:  THỨ TỰ THỰC HIỆN PHÉP TÍNH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4000" y="1157288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TH2: Tìm số tự nhiên x thỏa mãn: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1066800" y="170815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(13x – 12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):5 = 5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066800" y="243840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(13x – 144):5 = 5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1625600" y="3167063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13x – 144 = 5.5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600200" y="386715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13x – 144 = 25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2362200" y="4378325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13x  = 25 + 144 = 169</a:t>
            </a: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768600" y="502920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x  = 169 : 13 =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Sử dụng máy tính cầm tay</a:t>
            </a:r>
          </a:p>
        </p:txBody>
      </p:sp>
      <p:pic>
        <p:nvPicPr>
          <p:cNvPr id="819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5:  THỨ TỰ THỰC HIỆN PHÉP TÍNH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4525" y="1157288"/>
            <a:ext cx="2835275" cy="54244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491288" y="1447800"/>
            <a:ext cx="2286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Mở máy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600700" y="1828800"/>
            <a:ext cx="1028700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762000" y="1566863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Tắt máy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09700" y="1970088"/>
            <a:ext cx="2247900" cy="9255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409700" y="1970088"/>
            <a:ext cx="4173538" cy="2754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6910388" y="4462463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Xóa 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086350" y="4724400"/>
            <a:ext cx="19240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6910388" y="3429000"/>
            <a:ext cx="20050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Lũy thừa 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4800600" y="3744913"/>
            <a:ext cx="2209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469900" y="5092700"/>
            <a:ext cx="2586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Hàng phím số</a:t>
            </a:r>
          </a:p>
        </p:txBody>
      </p:sp>
      <p:sp>
        <p:nvSpPr>
          <p:cNvPr id="12" name="Left Brace 11"/>
          <p:cNvSpPr/>
          <p:nvPr/>
        </p:nvSpPr>
        <p:spPr>
          <a:xfrm>
            <a:off x="2741613" y="4583113"/>
            <a:ext cx="381000" cy="163353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6" grpId="0"/>
      <p:bldP spid="21" grpId="0"/>
      <p:bldP spid="31" grpId="0"/>
      <p:bldP spid="33" grpId="0"/>
      <p:bldP spid="35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Sử dụng máy tính cầm tay</a:t>
            </a:r>
          </a:p>
        </p:txBody>
      </p:sp>
      <p:pic>
        <p:nvPicPr>
          <p:cNvPr id="921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5:  THỨ TỰ THỰC HIỆN PHÉP TÍNH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404813" y="1174750"/>
            <a:ext cx="8334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Thực hành: Sử dụng máy tính cầm tay tính:</a:t>
            </a: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3598863" y="2922588"/>
            <a:ext cx="1447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Giải: 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598488" y="1814513"/>
            <a:ext cx="4916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93.(4237 – 1928) + 2500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65150" y="2398713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5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. (64 . 19 + 26 . 35) – 2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5400" y="3319463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93.(4237 – 1928) + 2500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4540250" y="3332163"/>
            <a:ext cx="4918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5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. (64 . 19 + 26 . 35) – 2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5400" y="3876675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93. 2309 + 2500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2700" y="4572000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214 737 + 2500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49213" y="5257800"/>
            <a:ext cx="4916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217 237</a:t>
            </a: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4560888" y="4113213"/>
            <a:ext cx="49164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125 . (1216 + 910) – 1024</a:t>
            </a:r>
            <a:endParaRPr lang="en-US" sz="2800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4540250" y="4656138"/>
            <a:ext cx="4918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125 . 2126 – 1024</a:t>
            </a:r>
            <a:endParaRPr lang="en-US" sz="2800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4540250" y="5183188"/>
            <a:ext cx="4918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265 750 – 1024</a:t>
            </a:r>
            <a:endParaRPr lang="en-US" sz="2800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4572000" y="5688013"/>
            <a:ext cx="49164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= 264 726</a:t>
            </a:r>
            <a:endParaRPr lang="en-US" sz="2800" b="1" baseline="30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267200" y="3444875"/>
            <a:ext cx="0" cy="3108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1" grpId="0"/>
      <p:bldP spid="31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621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Bodoni MT Black</vt:lpstr>
      <vt:lpstr>Calibri</vt:lpstr>
      <vt:lpstr>Tahoma</vt:lpstr>
      <vt:lpstr>Times New Roman</vt:lpstr>
      <vt:lpstr>Office Theme</vt:lpstr>
      <vt:lpstr>NỘI DUNG GHI BÀI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:1</vt:lpstr>
      <vt:lpstr>PowerPoint Presentation</vt:lpstr>
    </vt:vector>
  </TitlesOfParts>
  <Company>http://viet4room.com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Tran Thi Ha - THCS Bach Dang</cp:lastModifiedBy>
  <cp:revision>306</cp:revision>
  <dcterms:created xsi:type="dcterms:W3CDTF">2016-11-26T13:35:55Z</dcterms:created>
  <dcterms:modified xsi:type="dcterms:W3CDTF">2021-09-18T05:45:28Z</dcterms:modified>
</cp:coreProperties>
</file>